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5" r:id="rId10"/>
    <p:sldId id="264" r:id="rId11"/>
  </p:sldIdLst>
  <p:sldSz cx="9144000" cy="6858000" type="screen4x3"/>
  <p:notesSz cx="7102475" cy="93884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72" y="46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4229" tIns="47114" rIns="94229" bIns="47114"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4229" tIns="47114" rIns="94229" bIns="47114" rtlCol="0"/>
          <a:lstStyle>
            <a:lvl1pPr algn="r" fontAlgn="auto">
              <a:spcBef>
                <a:spcPts val="0"/>
              </a:spcBef>
              <a:spcAft>
                <a:spcPts val="0"/>
              </a:spcAft>
              <a:defRPr sz="1200" smtClean="0">
                <a:latin typeface="+mn-lt"/>
              </a:defRPr>
            </a:lvl1pPr>
          </a:lstStyle>
          <a:p>
            <a:pPr>
              <a:defRPr/>
            </a:pPr>
            <a:fld id="{21E2313A-C07A-42A3-8D05-637F67D7DC69}" type="datetimeFigureOut">
              <a:rPr lang="en-US"/>
              <a:pPr>
                <a:defRPr/>
              </a:pPr>
              <a:t>10/25/2012</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pPr lvl="0"/>
            <a:endParaRPr lang="en-US" noProof="0" dirty="0"/>
          </a:p>
        </p:txBody>
      </p:sp>
      <p:sp>
        <p:nvSpPr>
          <p:cNvPr id="5" name="Notes Placeholder 4"/>
          <p:cNvSpPr>
            <a:spLocks noGrp="1"/>
          </p:cNvSpPr>
          <p:nvPr>
            <p:ph type="body" sz="quarter" idx="3"/>
          </p:nvPr>
        </p:nvSpPr>
        <p:spPr>
          <a:xfrm>
            <a:off x="709613" y="4459288"/>
            <a:ext cx="5683250" cy="4224337"/>
          </a:xfrm>
          <a:prstGeom prst="rect">
            <a:avLst/>
          </a:prstGeom>
        </p:spPr>
        <p:txBody>
          <a:bodyPr vert="horz" lIns="94229" tIns="47114" rIns="94229" bIns="47114"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916988"/>
            <a:ext cx="3078163" cy="469900"/>
          </a:xfrm>
          <a:prstGeom prst="rect">
            <a:avLst/>
          </a:prstGeom>
        </p:spPr>
        <p:txBody>
          <a:bodyPr vert="horz" lIns="94229" tIns="47114" rIns="94229" bIns="47114" rtlCol="0" anchor="b"/>
          <a:lstStyle>
            <a:lvl1pPr algn="l" fontAlgn="auto">
              <a:spcBef>
                <a:spcPts val="0"/>
              </a:spcBef>
              <a:spcAft>
                <a:spcPts val="0"/>
              </a:spcAft>
              <a:defRPr sz="1200" dirty="0">
                <a:latin typeface="+mn-lt"/>
              </a:defRPr>
            </a:lvl1pPr>
          </a:lstStyle>
          <a:p>
            <a:pPr>
              <a:defRPr/>
            </a:pPr>
            <a:endParaRPr lang="en-US"/>
          </a:p>
        </p:txBody>
      </p:sp>
      <p:sp>
        <p:nvSpPr>
          <p:cNvPr id="7" name="Slide Number Placeholder 6"/>
          <p:cNvSpPr>
            <a:spLocks noGrp="1"/>
          </p:cNvSpPr>
          <p:nvPr>
            <p:ph type="sldNum" sz="quarter" idx="5"/>
          </p:nvPr>
        </p:nvSpPr>
        <p:spPr>
          <a:xfrm>
            <a:off x="4022725" y="8916988"/>
            <a:ext cx="3078163" cy="469900"/>
          </a:xfrm>
          <a:prstGeom prst="rect">
            <a:avLst/>
          </a:prstGeom>
        </p:spPr>
        <p:txBody>
          <a:bodyPr vert="horz" lIns="94229" tIns="47114" rIns="94229" bIns="47114" rtlCol="0" anchor="b"/>
          <a:lstStyle>
            <a:lvl1pPr algn="r" fontAlgn="auto">
              <a:spcBef>
                <a:spcPts val="0"/>
              </a:spcBef>
              <a:spcAft>
                <a:spcPts val="0"/>
              </a:spcAft>
              <a:defRPr sz="1200" smtClean="0">
                <a:latin typeface="+mn-lt"/>
              </a:defRPr>
            </a:lvl1pPr>
          </a:lstStyle>
          <a:p>
            <a:pPr>
              <a:defRPr/>
            </a:pPr>
            <a:fld id="{EE1F7806-B474-48AA-A6AC-87E441CE3EB5}"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marL="176213" indent="-176213">
              <a:spcBef>
                <a:spcPct val="0"/>
              </a:spcBef>
              <a:buFontTx/>
              <a:buChar char="•"/>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394832F-BFED-4919-948E-CD50A85653FC}"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2A415D6-DCA1-4570-95BF-0C3451D292C7}" type="slidenum">
              <a:rPr lang="en-US"/>
              <a:pPr fontAlgn="base">
                <a:spcBef>
                  <a:spcPct val="0"/>
                </a:spcBef>
                <a:spcAft>
                  <a:spcPct val="0"/>
                </a:spcAft>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marL="176213" indent="-176213">
              <a:spcBef>
                <a:spcPct val="0"/>
              </a:spcBef>
              <a:buFontTx/>
              <a:buChar char="•"/>
            </a:pPr>
            <a:endParaRPr lang="en-US"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3A66B6D-D17C-4670-8929-AD8507EB4C2A}"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marL="176213" indent="-176213">
              <a:spcBef>
                <a:spcPct val="0"/>
              </a:spcBef>
              <a:buFontTx/>
              <a:buChar char="•"/>
            </a:pPr>
            <a:endParaRPr lang="en-US"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FB647C7-F682-4D5E-AAFC-1303054AA2DD}"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marL="176213" indent="-176213">
              <a:spcBef>
                <a:spcPct val="0"/>
              </a:spcBef>
              <a:buFontTx/>
              <a:buChar char="•"/>
            </a:pPr>
            <a:endParaRPr lang="en-US"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CC85AEE-CC56-4E1F-960D-0CEC782ACFB7}"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marL="176213" indent="-176213">
              <a:spcBef>
                <a:spcPct val="0"/>
              </a:spcBef>
              <a:buFontTx/>
              <a:buChar char="•"/>
            </a:pPr>
            <a:endParaRPr lang="en-US"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EC92AB2-907D-4B26-A686-DFB000312E8C}"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marL="176213" indent="-176213">
              <a:spcBef>
                <a:spcPct val="0"/>
              </a:spcBef>
              <a:buFontTx/>
              <a:buChar char="•"/>
            </a:pPr>
            <a:endParaRPr lang="en-US" smtClean="0"/>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CD4D238-4AB8-4FC3-820D-305046049D61}"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4BBE352-843A-4EB2-A380-B2B041B2C443}" type="slidenum">
              <a:rPr lang="en-US"/>
              <a:pPr fontAlgn="base">
                <a:spcBef>
                  <a:spcPct val="0"/>
                </a:spcBef>
                <a:spcAft>
                  <a:spcPct val="0"/>
                </a:spcAft>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marL="176213" indent="-176213">
              <a:spcBef>
                <a:spcPct val="0"/>
              </a:spcBef>
              <a:buFontTx/>
              <a:buChar char="•"/>
            </a:pPr>
            <a:endParaRPr lang="en-US" smtClean="0"/>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25616C2-217B-4176-BD5A-F82EE1720351}" type="slidenum">
              <a:rPr lang="en-US"/>
              <a:pPr fontAlgn="base">
                <a:spcBef>
                  <a:spcPct val="0"/>
                </a:spcBef>
                <a:spcAft>
                  <a:spcPct val="0"/>
                </a:spcAft>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528A95A-28FC-4F70-9962-08F56221B1C5}"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7365EF6-5F2E-4B33-BE17-63DB13DD9EB8}" type="datetimeFigureOut">
              <a:rPr lang="en-US"/>
              <a:pPr>
                <a:defRPr/>
              </a:pPr>
              <a:t>10/25/2012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A3EFDE9-A624-4048-B9CB-2BF484DD844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63BC3F-B93C-4432-9264-2D9E534D26B9}" type="datetimeFigureOut">
              <a:rPr lang="en-US"/>
              <a:pPr>
                <a:defRPr/>
              </a:pPr>
              <a:t>10/25/2012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6C775E1-A650-46E9-84C7-4AAD64FF036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64458B6-1C11-4E91-BC3F-51811913233E}" type="datetimeFigureOut">
              <a:rPr lang="en-US"/>
              <a:pPr>
                <a:defRPr/>
              </a:pPr>
              <a:t>10/25/2012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7A75C46-2128-48D3-9121-79D9EDD05FA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4534061-6D8A-42F8-9E4E-7FF05FB0F510}" type="datetimeFigureOut">
              <a:rPr lang="en-US"/>
              <a:pPr>
                <a:defRPr/>
              </a:pPr>
              <a:t>10/25/2012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F43C86-4817-43BA-B6CE-EF9C6C06396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D341A3B-C462-40A6-AD75-6E447A2C32E8}" type="datetimeFigureOut">
              <a:rPr lang="en-US"/>
              <a:pPr>
                <a:defRPr/>
              </a:pPr>
              <a:t>10/25/2012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1C39655-D472-4DE2-B235-2E31552ED37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E77F01A-2A70-4E27-8B53-E81EAE95028F}" type="datetimeFigureOut">
              <a:rPr lang="en-US"/>
              <a:pPr>
                <a:defRPr/>
              </a:pPr>
              <a:t>10/25/2012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97F35A2-33A3-4F2C-98C0-1A733DC49E4F}"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9DFB265-964E-4FB0-A2E4-4E87417A1545}" type="datetimeFigureOut">
              <a:rPr lang="en-US"/>
              <a:pPr>
                <a:defRPr/>
              </a:pPr>
              <a:t>10/25/2012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837FC9E-4C93-4D11-8C9E-16FD7003E93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10E944C-EFF9-4E1D-ACE5-83F711388B75}" type="datetimeFigureOut">
              <a:rPr lang="en-US"/>
              <a:pPr>
                <a:defRPr/>
              </a:pPr>
              <a:t>10/25/2012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529F1D9-FAFC-4F53-8281-E82176EFB6F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3C05456-69B0-43AB-82F3-AC3843597F5C}" type="datetimeFigureOut">
              <a:rPr lang="en-US"/>
              <a:pPr>
                <a:defRPr/>
              </a:pPr>
              <a:t>10/25/2012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D36A05D-99B0-4115-AB66-64A83B6919B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92A5680-65AA-4550-A650-3D17C1C5587D}" type="datetimeFigureOut">
              <a:rPr lang="en-US"/>
              <a:pPr>
                <a:defRPr/>
              </a:pPr>
              <a:t>10/25/2012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F34BB1A-1FBC-44D9-8D42-61D558136A2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17CDF8F-693E-449D-96B8-C4585553FC0B}" type="datetimeFigureOut">
              <a:rPr lang="en-US"/>
              <a:pPr>
                <a:defRPr/>
              </a:pPr>
              <a:t>10/25/2012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A130A03-4626-40AA-A214-FCA62F3C5BE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172B204F-C24F-4C95-984F-FA2F0DF3D77A}" type="datetimeFigureOut">
              <a:rPr lang="en-US"/>
              <a:pPr>
                <a:defRPr/>
              </a:pPr>
              <a:t>10/25/2012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F4B50776-44ED-4B32-9DDE-7866BAB3FB4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FF0000"/>
          </a:solidFill>
        </p:spPr>
        <p:txBody>
          <a:bodyPr rtlCol="0">
            <a:normAutofit fontScale="90000"/>
          </a:bodyPr>
          <a:lstStyle/>
          <a:p>
            <a:pPr fontAlgn="auto">
              <a:spcAft>
                <a:spcPts val="0"/>
              </a:spcAft>
              <a:defRPr/>
            </a:pPr>
            <a:r>
              <a:rPr lang="en-US" b="1" i="1" dirty="0" smtClean="0">
                <a:solidFill>
                  <a:schemeClr val="bg1"/>
                </a:solidFill>
              </a:rPr>
              <a:t>Working with Parents of Second-Language Learners</a:t>
            </a:r>
            <a:endParaRPr lang="en-US" b="1" i="1" dirty="0">
              <a:solidFill>
                <a:schemeClr val="bg1"/>
              </a:solidFill>
            </a:endParaRPr>
          </a:p>
        </p:txBody>
      </p:sp>
      <p:pic>
        <p:nvPicPr>
          <p:cNvPr id="14338" name="Picture 5"/>
          <p:cNvPicPr>
            <a:picLocks noChangeAspect="1"/>
          </p:cNvPicPr>
          <p:nvPr/>
        </p:nvPicPr>
        <p:blipFill>
          <a:blip r:embed="rId3"/>
          <a:srcRect/>
          <a:stretch>
            <a:fillRect/>
          </a:stretch>
        </p:blipFill>
        <p:spPr bwMode="auto">
          <a:xfrm>
            <a:off x="2590800" y="1676400"/>
            <a:ext cx="3505200" cy="3657600"/>
          </a:xfrm>
          <a:prstGeom prst="rect">
            <a:avLst/>
          </a:prstGeom>
          <a:noFill/>
          <a:ln w="9525">
            <a:noFill/>
            <a:miter lim="800000"/>
            <a:headEnd/>
            <a:tailEnd/>
          </a:ln>
        </p:spPr>
      </p:pic>
      <p:sp>
        <p:nvSpPr>
          <p:cNvPr id="14339" name="TextBox 6"/>
          <p:cNvSpPr txBox="1">
            <a:spLocks noChangeArrowheads="1"/>
          </p:cNvSpPr>
          <p:nvPr/>
        </p:nvSpPr>
        <p:spPr bwMode="auto">
          <a:xfrm>
            <a:off x="1295400" y="5486400"/>
            <a:ext cx="5562600" cy="1323975"/>
          </a:xfrm>
          <a:prstGeom prst="rect">
            <a:avLst/>
          </a:prstGeom>
          <a:noFill/>
          <a:ln w="9525">
            <a:noFill/>
            <a:miter lim="800000"/>
            <a:headEnd/>
            <a:tailEnd/>
          </a:ln>
        </p:spPr>
        <p:txBody>
          <a:bodyPr>
            <a:spAutoFit/>
          </a:bodyPr>
          <a:lstStyle/>
          <a:p>
            <a:pPr algn="ctr"/>
            <a:r>
              <a:rPr lang="en-US" sz="2000">
                <a:latin typeface="Calibri" pitchFamily="34" charset="0"/>
              </a:rPr>
              <a:t>WETA Reading Rockets  Webinar Series</a:t>
            </a:r>
          </a:p>
          <a:p>
            <a:pPr algn="ctr"/>
            <a:r>
              <a:rPr lang="en-US" sz="2000">
                <a:latin typeface="Calibri" pitchFamily="34" charset="0"/>
              </a:rPr>
              <a:t>October 25, 2012</a:t>
            </a:r>
          </a:p>
          <a:p>
            <a:pPr algn="ctr"/>
            <a:r>
              <a:rPr lang="en-US" sz="2000">
                <a:latin typeface="Calibri" pitchFamily="34" charset="0"/>
              </a:rPr>
              <a:t>Judith Jerald, Senior Early Childhood Advisor</a:t>
            </a:r>
          </a:p>
          <a:p>
            <a:pPr algn="ctr"/>
            <a:r>
              <a:rPr lang="en-US" sz="2000">
                <a:latin typeface="Calibri" pitchFamily="34" charset="0"/>
              </a:rPr>
              <a:t>U.S. Programs</a:t>
            </a:r>
          </a:p>
        </p:txBody>
      </p:sp>
      <p:pic>
        <p:nvPicPr>
          <p:cNvPr id="14340" name="Picture 8"/>
          <p:cNvPicPr>
            <a:picLocks noChangeAspect="1"/>
          </p:cNvPicPr>
          <p:nvPr/>
        </p:nvPicPr>
        <p:blipFill>
          <a:blip r:embed="rId4"/>
          <a:srcRect/>
          <a:stretch>
            <a:fillRect/>
          </a:stretch>
        </p:blipFill>
        <p:spPr bwMode="auto">
          <a:xfrm>
            <a:off x="6629400" y="6107113"/>
            <a:ext cx="2181225" cy="657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solidFill>
            <a:srgbClr val="FF0000"/>
          </a:solidFill>
        </p:spPr>
        <p:txBody>
          <a:bodyPr/>
          <a:lstStyle/>
          <a:p>
            <a:r>
              <a:rPr lang="en-US" b="1" i="1" smtClean="0">
                <a:solidFill>
                  <a:schemeClr val="bg1"/>
                </a:solidFill>
              </a:rPr>
              <a:t>References and Resources</a:t>
            </a:r>
          </a:p>
        </p:txBody>
      </p:sp>
      <p:sp>
        <p:nvSpPr>
          <p:cNvPr id="4" name="Content Placeholder 3"/>
          <p:cNvSpPr>
            <a:spLocks noGrp="1"/>
          </p:cNvSpPr>
          <p:nvPr>
            <p:ph idx="1"/>
          </p:nvPr>
        </p:nvSpPr>
        <p:spPr/>
        <p:txBody>
          <a:bodyPr rtlCol="0">
            <a:normAutofit/>
          </a:bodyPr>
          <a:lstStyle/>
          <a:p>
            <a:pPr marL="0" indent="0" fontAlgn="auto">
              <a:spcAft>
                <a:spcPts val="0"/>
              </a:spcAft>
              <a:buFont typeface="Arial" pitchFamily="34" charset="0"/>
              <a:buNone/>
              <a:defRPr/>
            </a:pPr>
            <a:r>
              <a:rPr lang="en-US" sz="1800" dirty="0" smtClean="0"/>
              <a:t>Much of the material for this presentation came from the following resources:</a:t>
            </a:r>
          </a:p>
          <a:p>
            <a:pPr fontAlgn="auto">
              <a:spcAft>
                <a:spcPts val="0"/>
              </a:spcAft>
              <a:buFont typeface="Arial" pitchFamily="34" charset="0"/>
              <a:buChar char="•"/>
              <a:defRPr/>
            </a:pPr>
            <a:r>
              <a:rPr lang="en-US" sz="1800" dirty="0" smtClean="0"/>
              <a:t>Zero To Three. (Nov. 2008). </a:t>
            </a:r>
            <a:r>
              <a:rPr lang="en-US" sz="1800" i="1" dirty="0" smtClean="0"/>
              <a:t>Dual Language Learners in Early Care and Education Setting</a:t>
            </a:r>
            <a:r>
              <a:rPr lang="en-US" sz="1800" dirty="0" smtClean="0"/>
              <a:t>, Washington, DC:  Author.</a:t>
            </a:r>
          </a:p>
          <a:p>
            <a:pPr fontAlgn="auto">
              <a:spcAft>
                <a:spcPts val="0"/>
              </a:spcAft>
              <a:buFont typeface="Arial" pitchFamily="34" charset="0"/>
              <a:buChar char="•"/>
              <a:defRPr/>
            </a:pPr>
            <a:r>
              <a:rPr lang="en-US" sz="1800" dirty="0" smtClean="0"/>
              <a:t>Zero to Three and Save the Children. (2007). </a:t>
            </a:r>
            <a:r>
              <a:rPr lang="en-US" sz="1800" i="1" dirty="0" smtClean="0"/>
              <a:t>Early Steps to School Success/An Introduction to Dual Language Learning</a:t>
            </a:r>
            <a:r>
              <a:rPr lang="en-US" sz="1800" dirty="0"/>
              <a:t>.</a:t>
            </a:r>
            <a:r>
              <a:rPr lang="en-US" sz="1800" dirty="0" smtClean="0"/>
              <a:t> Curriculum author Rebecca Parlakian</a:t>
            </a:r>
          </a:p>
          <a:p>
            <a:pPr fontAlgn="auto">
              <a:spcAft>
                <a:spcPts val="0"/>
              </a:spcAft>
              <a:buFont typeface="Arial" pitchFamily="34" charset="0"/>
              <a:buChar char="•"/>
              <a:defRPr/>
            </a:pPr>
            <a:r>
              <a:rPr lang="en-US" sz="1800" dirty="0" smtClean="0"/>
              <a:t>Tabors, P.O. </a:t>
            </a:r>
            <a:r>
              <a:rPr lang="en-US" sz="1800" i="1" dirty="0" smtClean="0"/>
              <a:t>One Child Two Languages (1997). </a:t>
            </a:r>
            <a:r>
              <a:rPr lang="en-US" sz="1800" dirty="0" smtClean="0"/>
              <a:t>Baltimore:  Brooks.  </a:t>
            </a:r>
          </a:p>
          <a:p>
            <a:pPr fontAlgn="auto">
              <a:spcAft>
                <a:spcPts val="0"/>
              </a:spcAft>
              <a:buFont typeface="Arial" pitchFamily="34" charset="0"/>
              <a:buChar char="•"/>
              <a:defRPr/>
            </a:pPr>
            <a:r>
              <a:rPr lang="en-US" sz="1800" dirty="0" smtClean="0"/>
              <a:t>National Association for the Education of Young Children. (1995</a:t>
            </a:r>
            <a:r>
              <a:rPr lang="en-US" sz="1800" i="1" dirty="0" smtClean="0"/>
              <a:t>). Responding to linguistic and cultural diversity: Recommendations for effective early childhood education.  </a:t>
            </a:r>
            <a:r>
              <a:rPr lang="en-US" sz="1800" dirty="0"/>
              <a:t>W</a:t>
            </a:r>
            <a:r>
              <a:rPr lang="en-US" sz="1800" dirty="0" smtClean="0"/>
              <a:t>ashington, DC:  Author.</a:t>
            </a:r>
          </a:p>
          <a:p>
            <a:pPr fontAlgn="auto">
              <a:spcAft>
                <a:spcPts val="0"/>
              </a:spcAft>
              <a:buFont typeface="Arial" pitchFamily="34" charset="0"/>
              <a:buChar char="•"/>
              <a:defRPr/>
            </a:pPr>
            <a:r>
              <a:rPr lang="en-US" sz="1800" dirty="0" smtClean="0"/>
              <a:t>Stacey York. ( (2003)</a:t>
            </a:r>
            <a:r>
              <a:rPr lang="en-US" sz="1800" i="1" dirty="0" smtClean="0"/>
              <a:t>Roots and Wings:  Affirming Culture in Early childhood Programs, </a:t>
            </a:r>
            <a:r>
              <a:rPr lang="en-US" sz="1800" dirty="0" smtClean="0"/>
              <a:t>St Paul, MN:  Redleaf Press.</a:t>
            </a:r>
          </a:p>
          <a:p>
            <a:pPr fontAlgn="auto">
              <a:spcAft>
                <a:spcPts val="0"/>
              </a:spcAft>
              <a:buFont typeface="Arial" pitchFamily="34" charset="0"/>
              <a:buChar char="•"/>
              <a:defRPr/>
            </a:pPr>
            <a:r>
              <a:rPr lang="en-US" sz="1800" dirty="0" smtClean="0"/>
              <a:t>Gonzalez-Mena, Janet (2005).  </a:t>
            </a:r>
            <a:r>
              <a:rPr lang="en-US" sz="1800" i="1" dirty="0" smtClean="0"/>
              <a:t>Diversity in early care and education programs:  honoring differences.  </a:t>
            </a:r>
            <a:r>
              <a:rPr lang="en-US" sz="1800" dirty="0" smtClean="0"/>
              <a:t>Boston:  McGraw-Hill. </a:t>
            </a:r>
            <a:endParaRPr lang="en-US" sz="1800" dirty="0"/>
          </a:p>
        </p:txBody>
      </p:sp>
      <p:pic>
        <p:nvPicPr>
          <p:cNvPr id="32771" name="Picture 2"/>
          <p:cNvPicPr>
            <a:picLocks noChangeAspect="1"/>
          </p:cNvPicPr>
          <p:nvPr/>
        </p:nvPicPr>
        <p:blipFill>
          <a:blip r:embed="rId3"/>
          <a:srcRect/>
          <a:stretch>
            <a:fillRect/>
          </a:stretch>
        </p:blipFill>
        <p:spPr bwMode="auto">
          <a:xfrm>
            <a:off x="6705600" y="5943600"/>
            <a:ext cx="2181225" cy="657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rtlCol="0">
            <a:normAutofit fontScale="90000"/>
          </a:bodyPr>
          <a:lstStyle/>
          <a:p>
            <a:pPr fontAlgn="auto">
              <a:spcAft>
                <a:spcPts val="0"/>
              </a:spcAft>
              <a:defRPr/>
            </a:pPr>
            <a:r>
              <a:rPr lang="en-US" sz="4000" i="1" dirty="0" smtClean="0">
                <a:solidFill>
                  <a:schemeClr val="bg1"/>
                </a:solidFill>
              </a:rPr>
              <a:t>              </a:t>
            </a:r>
            <a:r>
              <a:rPr lang="en-US" sz="4000" b="1" i="1" dirty="0" smtClean="0">
                <a:solidFill>
                  <a:schemeClr val="bg1"/>
                </a:solidFill>
              </a:rPr>
              <a:t>Working with Parents</a:t>
            </a:r>
            <a:r>
              <a:rPr lang="en-US" sz="4000" b="1" i="1" dirty="0" smtClean="0">
                <a:solidFill>
                  <a:srgbClr val="FF0000"/>
                </a:solidFill>
              </a:rPr>
              <a:t>OveraOOO</a:t>
            </a:r>
            <a:endParaRPr lang="en-US" sz="4000" b="1" i="1" dirty="0">
              <a:solidFill>
                <a:srgbClr val="FF0000"/>
              </a:solidFill>
            </a:endParaRPr>
          </a:p>
        </p:txBody>
      </p:sp>
      <p:sp>
        <p:nvSpPr>
          <p:cNvPr id="4" name="Content Placeholder 3"/>
          <p:cNvSpPr>
            <a:spLocks noGrp="1"/>
          </p:cNvSpPr>
          <p:nvPr>
            <p:ph idx="1"/>
          </p:nvPr>
        </p:nvSpPr>
        <p:spPr>
          <a:xfrm>
            <a:off x="457200" y="1600200"/>
            <a:ext cx="8229600" cy="4876800"/>
          </a:xfrm>
        </p:spPr>
        <p:txBody>
          <a:bodyPr rtlCol="0">
            <a:normAutofit fontScale="25000" lnSpcReduction="20000"/>
          </a:bodyPr>
          <a:lstStyle/>
          <a:p>
            <a:pPr marL="0" indent="0" fontAlgn="auto">
              <a:lnSpc>
                <a:spcPct val="170000"/>
              </a:lnSpc>
              <a:spcAft>
                <a:spcPts val="0"/>
              </a:spcAft>
              <a:buFont typeface="Arial" pitchFamily="34" charset="0"/>
              <a:buNone/>
              <a:defRPr/>
            </a:pPr>
            <a:r>
              <a:rPr lang="en-US" sz="12300" dirty="0" smtClean="0"/>
              <a:t>Building strong, respectful collaborations </a:t>
            </a:r>
          </a:p>
          <a:p>
            <a:pPr marL="0" indent="0" fontAlgn="auto">
              <a:lnSpc>
                <a:spcPct val="170000"/>
              </a:lnSpc>
              <a:spcAft>
                <a:spcPts val="0"/>
              </a:spcAft>
              <a:buFont typeface="Arial" pitchFamily="34" charset="0"/>
              <a:buNone/>
              <a:defRPr/>
            </a:pPr>
            <a:r>
              <a:rPr lang="en-US" sz="12300" dirty="0" smtClean="0"/>
              <a:t>with parents supports the healthy development of their babies, toddlers, and preschoolers, and contributes to the creation of culturally diverse communities where all children can learn, grow, and thrive. </a:t>
            </a:r>
          </a:p>
          <a:p>
            <a:pPr marL="0" indent="0" fontAlgn="auto">
              <a:spcAft>
                <a:spcPts val="0"/>
              </a:spcAft>
              <a:buFont typeface="Arial" pitchFamily="34" charset="0"/>
              <a:buNone/>
              <a:defRPr/>
            </a:pPr>
            <a:r>
              <a:rPr lang="en-US" sz="5600" dirty="0"/>
              <a:t>Early Steps to School Success/Dual Language Learning Curriculum/ Zero to Three/Save the Children</a:t>
            </a:r>
          </a:p>
          <a:p>
            <a:pPr marL="0" indent="0" fontAlgn="auto">
              <a:spcAft>
                <a:spcPts val="0"/>
              </a:spcAft>
              <a:buFont typeface="Arial" pitchFamily="34" charset="0"/>
              <a:buNone/>
              <a:defRPr/>
            </a:pPr>
            <a:endParaRPr lang="en-US" sz="12300" dirty="0"/>
          </a:p>
          <a:p>
            <a:pPr marL="0" indent="0" algn="ctr" fontAlgn="auto">
              <a:spcAft>
                <a:spcPts val="0"/>
              </a:spcAft>
              <a:buFont typeface="Arial" pitchFamily="34" charset="0"/>
              <a:buNone/>
              <a:defRPr/>
            </a:pPr>
            <a:endParaRPr lang="en-US" sz="12300" dirty="0" smtClean="0"/>
          </a:p>
          <a:p>
            <a:pPr marL="0" indent="0" algn="ctr" fontAlgn="auto">
              <a:spcAft>
                <a:spcPts val="0"/>
              </a:spcAft>
              <a:buFont typeface="Arial" pitchFamily="34" charset="0"/>
              <a:buNone/>
              <a:defRPr/>
            </a:pPr>
            <a:endParaRPr lang="en-US" sz="12300" dirty="0"/>
          </a:p>
          <a:p>
            <a:pPr marL="0" indent="0" algn="ctr" fontAlgn="auto">
              <a:spcAft>
                <a:spcPts val="0"/>
              </a:spcAft>
              <a:buFont typeface="Arial" pitchFamily="34" charset="0"/>
              <a:buNone/>
              <a:defRPr/>
            </a:pPr>
            <a:endParaRPr lang="en-US" sz="12300" dirty="0" smtClean="0"/>
          </a:p>
          <a:p>
            <a:pPr marL="0" indent="0" algn="ctr" fontAlgn="auto">
              <a:spcAft>
                <a:spcPts val="0"/>
              </a:spcAft>
              <a:buFont typeface="Arial" pitchFamily="34" charset="0"/>
              <a:buNone/>
              <a:defRPr/>
            </a:pPr>
            <a:endParaRPr lang="en-US" sz="4800" dirty="0" smtClean="0"/>
          </a:p>
          <a:p>
            <a:pPr marL="0" indent="0" algn="ctr" fontAlgn="auto">
              <a:spcAft>
                <a:spcPts val="0"/>
              </a:spcAft>
              <a:buFont typeface="Arial" pitchFamily="34" charset="0"/>
              <a:buNone/>
              <a:defRPr/>
            </a:pPr>
            <a:endParaRPr lang="en-US" sz="12300" dirty="0"/>
          </a:p>
          <a:p>
            <a:pPr marL="0" indent="0" algn="ctr" fontAlgn="auto">
              <a:spcAft>
                <a:spcPts val="0"/>
              </a:spcAft>
              <a:buFont typeface="Arial" pitchFamily="34" charset="0"/>
              <a:buNone/>
              <a:defRPr/>
            </a:pPr>
            <a:endParaRPr lang="en-US" sz="12300" dirty="0" smtClean="0"/>
          </a:p>
          <a:p>
            <a:pPr marL="0" indent="0" algn="ctr" fontAlgn="auto">
              <a:spcAft>
                <a:spcPts val="0"/>
              </a:spcAft>
              <a:buFont typeface="Arial" pitchFamily="34" charset="0"/>
              <a:buNone/>
              <a:defRPr/>
            </a:pPr>
            <a:r>
              <a:rPr lang="en-US" sz="12300" dirty="0" smtClean="0"/>
              <a:t>            </a:t>
            </a:r>
          </a:p>
          <a:p>
            <a:pPr marL="0" indent="0" algn="ctr" fontAlgn="auto">
              <a:spcAft>
                <a:spcPts val="0"/>
              </a:spcAft>
              <a:buFont typeface="Arial" pitchFamily="34" charset="0"/>
              <a:buNone/>
              <a:defRPr/>
            </a:pPr>
            <a:r>
              <a:rPr lang="en-US" sz="12300" dirty="0" smtClean="0"/>
              <a:t>                                                                          </a:t>
            </a:r>
          </a:p>
          <a:p>
            <a:pPr marL="0" indent="0" algn="ctr" fontAlgn="auto">
              <a:spcAft>
                <a:spcPts val="0"/>
              </a:spcAft>
              <a:buFont typeface="Arial" pitchFamily="34" charset="0"/>
              <a:buNone/>
              <a:defRPr/>
            </a:pPr>
            <a:endParaRPr lang="en-US" sz="12300" dirty="0"/>
          </a:p>
          <a:p>
            <a:pPr marL="0" indent="0" algn="ctr" fontAlgn="auto">
              <a:spcAft>
                <a:spcPts val="0"/>
              </a:spcAft>
              <a:buFont typeface="Arial" pitchFamily="34" charset="0"/>
              <a:buNone/>
              <a:defRPr/>
            </a:pPr>
            <a:endParaRPr lang="en-US" sz="12300" dirty="0" smtClean="0"/>
          </a:p>
          <a:p>
            <a:pPr marL="0" indent="0" algn="ctr" fontAlgn="auto">
              <a:spcAft>
                <a:spcPts val="0"/>
              </a:spcAft>
              <a:buFont typeface="Arial" pitchFamily="34" charset="0"/>
              <a:buNone/>
              <a:defRPr/>
            </a:pPr>
            <a:endParaRPr lang="en-US" sz="12300" dirty="0"/>
          </a:p>
          <a:p>
            <a:pPr marL="0" indent="0" algn="ctr" fontAlgn="auto">
              <a:spcAft>
                <a:spcPts val="0"/>
              </a:spcAft>
              <a:buFont typeface="Arial" pitchFamily="34" charset="0"/>
              <a:buNone/>
              <a:defRPr/>
            </a:pPr>
            <a:endParaRPr lang="en-US" sz="12300" dirty="0" smtClean="0"/>
          </a:p>
          <a:p>
            <a:pPr marL="0" indent="0" algn="ctr" fontAlgn="auto">
              <a:spcAft>
                <a:spcPts val="0"/>
              </a:spcAft>
              <a:buFont typeface="Arial" pitchFamily="34" charset="0"/>
              <a:buNone/>
              <a:defRPr/>
            </a:pPr>
            <a:endParaRPr lang="en-US" sz="1400" dirty="0"/>
          </a:p>
          <a:p>
            <a:pPr marL="0" indent="0" algn="ctr" fontAlgn="auto">
              <a:spcAft>
                <a:spcPts val="0"/>
              </a:spcAft>
              <a:buFont typeface="Arial" pitchFamily="34" charset="0"/>
              <a:buNone/>
              <a:defRPr/>
            </a:pPr>
            <a:r>
              <a:rPr lang="en-US" sz="1400" dirty="0" smtClean="0"/>
              <a:t>					</a:t>
            </a:r>
            <a:r>
              <a:rPr lang="en-US" sz="2200" dirty="0" smtClean="0"/>
              <a:t>                                                                                                                                                         		                    </a:t>
            </a:r>
          </a:p>
          <a:p>
            <a:pPr marL="0" indent="0" fontAlgn="auto">
              <a:spcAft>
                <a:spcPts val="0"/>
              </a:spcAft>
              <a:buFont typeface="Arial" pitchFamily="34" charset="0"/>
              <a:buNone/>
              <a:defRPr/>
            </a:pPr>
            <a:endParaRPr lang="en-US" sz="2200" dirty="0" smtClean="0"/>
          </a:p>
        </p:txBody>
      </p:sp>
      <p:pic>
        <p:nvPicPr>
          <p:cNvPr id="16387" name="Picture 2"/>
          <p:cNvPicPr>
            <a:picLocks noChangeAspect="1"/>
          </p:cNvPicPr>
          <p:nvPr/>
        </p:nvPicPr>
        <p:blipFill>
          <a:blip r:embed="rId3"/>
          <a:srcRect/>
          <a:stretch>
            <a:fillRect/>
          </a:stretch>
        </p:blipFill>
        <p:spPr bwMode="auto">
          <a:xfrm>
            <a:off x="6705600" y="6172200"/>
            <a:ext cx="2181225"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solidFill>
            <a:srgbClr val="FF0000"/>
          </a:solidFill>
        </p:spPr>
        <p:txBody>
          <a:bodyPr/>
          <a:lstStyle/>
          <a:p>
            <a:r>
              <a:rPr lang="en-US" b="1" i="1" smtClean="0">
                <a:solidFill>
                  <a:schemeClr val="bg1"/>
                </a:solidFill>
              </a:rPr>
              <a:t>Principles to Remember</a:t>
            </a:r>
          </a:p>
        </p:txBody>
      </p:sp>
      <p:sp>
        <p:nvSpPr>
          <p:cNvPr id="4" name="Content Placeholder 3"/>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US" dirty="0" smtClean="0"/>
              <a:t>Language is learned in the context of relationships</a:t>
            </a:r>
          </a:p>
          <a:p>
            <a:pPr fontAlgn="auto">
              <a:spcAft>
                <a:spcPts val="0"/>
              </a:spcAft>
              <a:buFont typeface="Arial" pitchFamily="34" charset="0"/>
              <a:buChar char="•"/>
              <a:defRPr/>
            </a:pPr>
            <a:r>
              <a:rPr lang="en-US" dirty="0" smtClean="0"/>
              <a:t>Language and culture are linked</a:t>
            </a:r>
          </a:p>
          <a:p>
            <a:pPr fontAlgn="auto">
              <a:spcAft>
                <a:spcPts val="0"/>
              </a:spcAft>
              <a:buFont typeface="Arial" pitchFamily="34" charset="0"/>
              <a:buChar char="•"/>
              <a:defRPr/>
            </a:pPr>
            <a:r>
              <a:rPr lang="en-US" dirty="0" smtClean="0"/>
              <a:t>Parents should be encouraged to use the language in which they are most competent </a:t>
            </a:r>
          </a:p>
          <a:p>
            <a:pPr fontAlgn="auto">
              <a:spcAft>
                <a:spcPts val="0"/>
              </a:spcAft>
              <a:buFont typeface="Arial" pitchFamily="34" charset="0"/>
              <a:buChar char="•"/>
              <a:defRPr/>
            </a:pPr>
            <a:r>
              <a:rPr lang="en-US" dirty="0" smtClean="0"/>
              <a:t>Early  childhood educators should know about dual language acquisition, the culture of  the children they serve, and the developmental stages that children learning two languages may go through.</a:t>
            </a:r>
          </a:p>
          <a:p>
            <a:pPr fontAlgn="auto">
              <a:spcAft>
                <a:spcPts val="0"/>
              </a:spcAft>
              <a:buFont typeface="Arial" pitchFamily="34" charset="0"/>
              <a:buChar char="•"/>
              <a:defRPr/>
            </a:pPr>
            <a:endParaRPr lang="en-US" dirty="0"/>
          </a:p>
        </p:txBody>
      </p:sp>
      <p:pic>
        <p:nvPicPr>
          <p:cNvPr id="18435" name="Picture 2"/>
          <p:cNvPicPr>
            <a:picLocks noChangeAspect="1"/>
          </p:cNvPicPr>
          <p:nvPr/>
        </p:nvPicPr>
        <p:blipFill>
          <a:blip r:embed="rId3"/>
          <a:srcRect/>
          <a:stretch>
            <a:fillRect/>
          </a:stretch>
        </p:blipFill>
        <p:spPr bwMode="auto">
          <a:xfrm>
            <a:off x="6705600" y="5943600"/>
            <a:ext cx="2181225" cy="657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rtlCol="0">
            <a:normAutofit fontScale="90000"/>
          </a:bodyPr>
          <a:lstStyle/>
          <a:p>
            <a:pPr fontAlgn="auto">
              <a:spcAft>
                <a:spcPts val="0"/>
              </a:spcAft>
              <a:defRPr/>
            </a:pPr>
            <a:r>
              <a:rPr lang="en-US" b="1" i="1" dirty="0" smtClean="0">
                <a:solidFill>
                  <a:schemeClr val="bg1"/>
                </a:solidFill>
              </a:rPr>
              <a:t>The Importance of Home Language</a:t>
            </a:r>
            <a:endParaRPr lang="en-US" b="1" i="1" dirty="0">
              <a:solidFill>
                <a:schemeClr val="bg1"/>
              </a:solidFill>
            </a:endParaRPr>
          </a:p>
        </p:txBody>
      </p:sp>
      <p:sp>
        <p:nvSpPr>
          <p:cNvPr id="20482" name="Content Placeholder 3"/>
          <p:cNvSpPr>
            <a:spLocks noGrp="1"/>
          </p:cNvSpPr>
          <p:nvPr>
            <p:ph idx="1"/>
          </p:nvPr>
        </p:nvSpPr>
        <p:spPr/>
        <p:txBody>
          <a:bodyPr/>
          <a:lstStyle/>
          <a:p>
            <a:r>
              <a:rPr lang="en-US" smtClean="0"/>
              <a:t>Shapes a child’s self-concept</a:t>
            </a:r>
          </a:p>
          <a:p>
            <a:r>
              <a:rPr lang="en-US" smtClean="0"/>
              <a:t>Affects a child’s ability to participate in his family’s culture</a:t>
            </a:r>
          </a:p>
          <a:p>
            <a:r>
              <a:rPr lang="en-US" smtClean="0"/>
              <a:t>Opens up multiple opportunities in life</a:t>
            </a:r>
          </a:p>
          <a:p>
            <a:endParaRPr lang="en-US" smtClean="0"/>
          </a:p>
        </p:txBody>
      </p:sp>
      <p:pic>
        <p:nvPicPr>
          <p:cNvPr id="20483" name="Picture 2"/>
          <p:cNvPicPr>
            <a:picLocks noChangeAspect="1"/>
          </p:cNvPicPr>
          <p:nvPr/>
        </p:nvPicPr>
        <p:blipFill>
          <a:blip r:embed="rId3"/>
          <a:srcRect/>
          <a:stretch>
            <a:fillRect/>
          </a:stretch>
        </p:blipFill>
        <p:spPr bwMode="auto">
          <a:xfrm>
            <a:off x="6705600" y="5943600"/>
            <a:ext cx="2181225" cy="657225"/>
          </a:xfrm>
          <a:prstGeom prst="rect">
            <a:avLst/>
          </a:prstGeom>
          <a:noFill/>
          <a:ln w="9525">
            <a:noFill/>
            <a:miter lim="800000"/>
            <a:headEnd/>
            <a:tailEnd/>
          </a:ln>
        </p:spPr>
      </p:pic>
      <p:pic>
        <p:nvPicPr>
          <p:cNvPr id="20484" name="Picture 4"/>
          <p:cNvPicPr>
            <a:picLocks noChangeAspect="1"/>
          </p:cNvPicPr>
          <p:nvPr/>
        </p:nvPicPr>
        <p:blipFill>
          <a:blip r:embed="rId4"/>
          <a:srcRect/>
          <a:stretch>
            <a:fillRect/>
          </a:stretch>
        </p:blipFill>
        <p:spPr bwMode="auto">
          <a:xfrm>
            <a:off x="1752600" y="3886200"/>
            <a:ext cx="3810000" cy="25638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a:solidFill>
            <a:srgbClr val="FF0000"/>
          </a:solidFill>
        </p:spPr>
        <p:txBody>
          <a:bodyPr rtlCol="0">
            <a:normAutofit fontScale="90000"/>
          </a:bodyPr>
          <a:lstStyle/>
          <a:p>
            <a:pPr fontAlgn="auto">
              <a:spcAft>
                <a:spcPts val="0"/>
              </a:spcAft>
              <a:defRPr/>
            </a:pPr>
            <a:r>
              <a:rPr lang="en-US" b="1" i="1" dirty="0" smtClean="0">
                <a:solidFill>
                  <a:schemeClr val="bg1"/>
                </a:solidFill>
              </a:rPr>
              <a:t>What We Can Tell Parents  About Young Children Learning Two Languages</a:t>
            </a:r>
            <a:endParaRPr lang="en-US" b="1" i="1" dirty="0">
              <a:solidFill>
                <a:schemeClr val="bg1"/>
              </a:solidFill>
            </a:endParaRPr>
          </a:p>
        </p:txBody>
      </p:sp>
      <p:sp>
        <p:nvSpPr>
          <p:cNvPr id="4" name="Content Placeholder 3"/>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Simultaneous bilinguals</a:t>
            </a:r>
          </a:p>
          <a:p>
            <a:pPr fontAlgn="auto">
              <a:spcAft>
                <a:spcPts val="0"/>
              </a:spcAft>
              <a:buFont typeface="Arial" pitchFamily="34" charset="0"/>
              <a:buChar char="•"/>
              <a:defRPr/>
            </a:pPr>
            <a:r>
              <a:rPr lang="en-US" dirty="0" smtClean="0"/>
              <a:t>Language Mixing</a:t>
            </a:r>
          </a:p>
          <a:p>
            <a:pPr fontAlgn="auto">
              <a:spcAft>
                <a:spcPts val="0"/>
              </a:spcAft>
              <a:buFont typeface="Arial" pitchFamily="34" charset="0"/>
              <a:buChar char="•"/>
              <a:defRPr/>
            </a:pPr>
            <a:r>
              <a:rPr lang="en-US" dirty="0" smtClean="0"/>
              <a:t>Peer relationships are important in learning a second language</a:t>
            </a:r>
          </a:p>
          <a:p>
            <a:pPr fontAlgn="auto">
              <a:spcAft>
                <a:spcPts val="0"/>
              </a:spcAft>
              <a:buFont typeface="Arial" pitchFamily="34" charset="0"/>
              <a:buChar char="•"/>
              <a:defRPr/>
            </a:pPr>
            <a:r>
              <a:rPr lang="en-US" dirty="0" smtClean="0"/>
              <a:t>Silent Period</a:t>
            </a:r>
          </a:p>
          <a:p>
            <a:pPr fontAlgn="auto">
              <a:spcAft>
                <a:spcPts val="0"/>
              </a:spcAft>
              <a:buFont typeface="Arial" pitchFamily="34" charset="0"/>
              <a:buChar char="•"/>
              <a:defRPr/>
            </a:pPr>
            <a:r>
              <a:rPr lang="en-US" dirty="0" smtClean="0"/>
              <a:t>Reading</a:t>
            </a:r>
          </a:p>
          <a:p>
            <a:pPr fontAlgn="auto">
              <a:spcAft>
                <a:spcPts val="0"/>
              </a:spcAft>
              <a:buFont typeface="Arial" pitchFamily="34" charset="0"/>
              <a:buChar char="•"/>
              <a:defRPr/>
            </a:pPr>
            <a:r>
              <a:rPr lang="en-US" dirty="0" smtClean="0"/>
              <a:t>Myths</a:t>
            </a:r>
            <a:endParaRPr lang="en-US" dirty="0"/>
          </a:p>
        </p:txBody>
      </p:sp>
      <p:pic>
        <p:nvPicPr>
          <p:cNvPr id="22531" name="Picture 2"/>
          <p:cNvPicPr>
            <a:picLocks noChangeAspect="1"/>
          </p:cNvPicPr>
          <p:nvPr/>
        </p:nvPicPr>
        <p:blipFill>
          <a:blip r:embed="rId3"/>
          <a:srcRect/>
          <a:stretch>
            <a:fillRect/>
          </a:stretch>
        </p:blipFill>
        <p:spPr bwMode="auto">
          <a:xfrm>
            <a:off x="6705600" y="5943600"/>
            <a:ext cx="2181225" cy="657225"/>
          </a:xfrm>
          <a:prstGeom prst="rect">
            <a:avLst/>
          </a:prstGeom>
          <a:noFill/>
          <a:ln w="9525">
            <a:noFill/>
            <a:miter lim="800000"/>
            <a:headEnd/>
            <a:tailEnd/>
          </a:ln>
        </p:spPr>
      </p:pic>
      <p:pic>
        <p:nvPicPr>
          <p:cNvPr id="22532" name="Picture 4"/>
          <p:cNvPicPr>
            <a:picLocks noChangeAspect="1"/>
          </p:cNvPicPr>
          <p:nvPr/>
        </p:nvPicPr>
        <p:blipFill>
          <a:blip r:embed="rId4"/>
          <a:srcRect/>
          <a:stretch>
            <a:fillRect/>
          </a:stretch>
        </p:blipFill>
        <p:spPr bwMode="auto">
          <a:xfrm>
            <a:off x="3886200" y="4267200"/>
            <a:ext cx="2438400" cy="243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solidFill>
            <a:srgbClr val="FF0000"/>
          </a:solidFill>
        </p:spPr>
        <p:txBody>
          <a:bodyPr/>
          <a:lstStyle/>
          <a:p>
            <a:r>
              <a:rPr lang="en-US" b="1" i="1" smtClean="0">
                <a:solidFill>
                  <a:schemeClr val="bg1"/>
                </a:solidFill>
              </a:rPr>
              <a:t>Strategies for  Parent Groups</a:t>
            </a:r>
          </a:p>
        </p:txBody>
      </p:sp>
      <p:sp>
        <p:nvSpPr>
          <p:cNvPr id="24578" name="Content Placeholder 3"/>
          <p:cNvSpPr>
            <a:spLocks noGrp="1"/>
          </p:cNvSpPr>
          <p:nvPr>
            <p:ph idx="1"/>
          </p:nvPr>
        </p:nvSpPr>
        <p:spPr/>
        <p:txBody>
          <a:bodyPr/>
          <a:lstStyle/>
          <a:p>
            <a:r>
              <a:rPr lang="en-US" smtClean="0"/>
              <a:t>Incorporate home language and culture</a:t>
            </a:r>
          </a:p>
          <a:p>
            <a:r>
              <a:rPr lang="en-US" smtClean="0"/>
              <a:t>Include community members from families’ home culture(s).</a:t>
            </a:r>
          </a:p>
          <a:p>
            <a:r>
              <a:rPr lang="en-US" smtClean="0"/>
              <a:t>Modify activities</a:t>
            </a:r>
          </a:p>
          <a:p>
            <a:r>
              <a:rPr lang="en-US" smtClean="0"/>
              <a:t>Provide information in families’ home languages</a:t>
            </a:r>
          </a:p>
          <a:p>
            <a:r>
              <a:rPr lang="en-US" smtClean="0"/>
              <a:t>Demonstrating a talent or skill</a:t>
            </a:r>
          </a:p>
          <a:p>
            <a:endParaRPr lang="en-US" smtClean="0"/>
          </a:p>
        </p:txBody>
      </p:sp>
      <p:pic>
        <p:nvPicPr>
          <p:cNvPr id="24579" name="Picture 2"/>
          <p:cNvPicPr>
            <a:picLocks noChangeAspect="1"/>
          </p:cNvPicPr>
          <p:nvPr/>
        </p:nvPicPr>
        <p:blipFill>
          <a:blip r:embed="rId3"/>
          <a:srcRect/>
          <a:stretch>
            <a:fillRect/>
          </a:stretch>
        </p:blipFill>
        <p:spPr bwMode="auto">
          <a:xfrm>
            <a:off x="6705600" y="5943600"/>
            <a:ext cx="2181225" cy="657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solidFill>
            <a:srgbClr val="FF0000"/>
          </a:solidFill>
        </p:spPr>
        <p:txBody>
          <a:bodyPr/>
          <a:lstStyle/>
          <a:p>
            <a:r>
              <a:rPr lang="en-US" b="1" i="1" smtClean="0">
                <a:solidFill>
                  <a:schemeClr val="bg1"/>
                </a:solidFill>
              </a:rPr>
              <a:t>Visiting with Parents</a:t>
            </a:r>
          </a:p>
        </p:txBody>
      </p:sp>
      <p:sp>
        <p:nvSpPr>
          <p:cNvPr id="26626" name="Content Placeholder 3"/>
          <p:cNvSpPr>
            <a:spLocks noGrp="1"/>
          </p:cNvSpPr>
          <p:nvPr>
            <p:ph idx="1"/>
          </p:nvPr>
        </p:nvSpPr>
        <p:spPr/>
        <p:txBody>
          <a:bodyPr/>
          <a:lstStyle/>
          <a:p>
            <a:r>
              <a:rPr lang="en-US" smtClean="0"/>
              <a:t>Prepare</a:t>
            </a:r>
          </a:p>
          <a:p>
            <a:r>
              <a:rPr lang="en-US" smtClean="0"/>
              <a:t>Engage</a:t>
            </a:r>
          </a:p>
          <a:p>
            <a:r>
              <a:rPr lang="en-US" smtClean="0"/>
              <a:t>Developing Literacy </a:t>
            </a:r>
          </a:p>
          <a:p>
            <a:r>
              <a:rPr lang="en-US" smtClean="0"/>
              <a:t>Social Emotional Development</a:t>
            </a:r>
          </a:p>
        </p:txBody>
      </p:sp>
      <p:pic>
        <p:nvPicPr>
          <p:cNvPr id="26627" name="Picture 2"/>
          <p:cNvPicPr>
            <a:picLocks noChangeAspect="1"/>
          </p:cNvPicPr>
          <p:nvPr/>
        </p:nvPicPr>
        <p:blipFill>
          <a:blip r:embed="rId3"/>
          <a:srcRect/>
          <a:stretch>
            <a:fillRect/>
          </a:stretch>
        </p:blipFill>
        <p:spPr bwMode="auto">
          <a:xfrm>
            <a:off x="6705600" y="5943600"/>
            <a:ext cx="2181225" cy="657225"/>
          </a:xfrm>
          <a:prstGeom prst="rect">
            <a:avLst/>
          </a:prstGeom>
          <a:noFill/>
          <a:ln w="9525">
            <a:noFill/>
            <a:miter lim="800000"/>
            <a:headEnd/>
            <a:tailEnd/>
          </a:ln>
        </p:spPr>
      </p:pic>
      <p:pic>
        <p:nvPicPr>
          <p:cNvPr id="26628" name="Picture 5"/>
          <p:cNvPicPr>
            <a:picLocks noChangeAspect="1"/>
          </p:cNvPicPr>
          <p:nvPr/>
        </p:nvPicPr>
        <p:blipFill>
          <a:blip r:embed="rId4"/>
          <a:srcRect/>
          <a:stretch>
            <a:fillRect/>
          </a:stretch>
        </p:blipFill>
        <p:spPr bwMode="auto">
          <a:xfrm>
            <a:off x="1295400" y="4170363"/>
            <a:ext cx="2971800" cy="2103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solidFill>
            <a:srgbClr val="FF0000"/>
          </a:solidFill>
        </p:spPr>
        <p:txBody>
          <a:bodyPr/>
          <a:lstStyle/>
          <a:p>
            <a:r>
              <a:rPr lang="en-US" b="1" i="1" smtClean="0">
                <a:solidFill>
                  <a:schemeClr val="bg1"/>
                </a:solidFill>
              </a:rPr>
              <a:t>Lessons Learned</a:t>
            </a:r>
          </a:p>
        </p:txBody>
      </p:sp>
      <p:sp>
        <p:nvSpPr>
          <p:cNvPr id="4" name="Content Placeholder 3"/>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US" dirty="0" smtClean="0"/>
              <a:t>Staffing: What to look for when  hiring staff who will work with parents of second language learners</a:t>
            </a:r>
          </a:p>
          <a:p>
            <a:pPr fontAlgn="auto">
              <a:spcAft>
                <a:spcPts val="0"/>
              </a:spcAft>
              <a:buFont typeface="Arial" pitchFamily="34" charset="0"/>
              <a:buChar char="•"/>
              <a:defRPr/>
            </a:pPr>
            <a:r>
              <a:rPr lang="en-US" dirty="0" smtClean="0"/>
              <a:t>Environment</a:t>
            </a:r>
          </a:p>
          <a:p>
            <a:pPr fontAlgn="auto">
              <a:spcAft>
                <a:spcPts val="0"/>
              </a:spcAft>
              <a:buFont typeface="Arial" pitchFamily="34" charset="0"/>
              <a:buChar char="•"/>
              <a:defRPr/>
            </a:pPr>
            <a:r>
              <a:rPr lang="en-US" dirty="0" smtClean="0"/>
              <a:t>Transitions of children to public school and other settings</a:t>
            </a:r>
          </a:p>
          <a:p>
            <a:pPr fontAlgn="auto">
              <a:spcAft>
                <a:spcPts val="0"/>
              </a:spcAft>
              <a:buFont typeface="Arial" pitchFamily="34" charset="0"/>
              <a:buChar char="•"/>
              <a:defRPr/>
            </a:pPr>
            <a:r>
              <a:rPr lang="en-US" dirty="0" smtClean="0"/>
              <a:t>Community</a:t>
            </a:r>
          </a:p>
          <a:p>
            <a:pPr fontAlgn="auto">
              <a:spcAft>
                <a:spcPts val="0"/>
              </a:spcAft>
              <a:buFont typeface="Arial" pitchFamily="34" charset="0"/>
              <a:buChar char="•"/>
              <a:defRPr/>
            </a:pPr>
            <a:r>
              <a:rPr lang="en-US" dirty="0" smtClean="0"/>
              <a:t>Rural settings</a:t>
            </a:r>
          </a:p>
          <a:p>
            <a:pPr fontAlgn="auto">
              <a:spcAft>
                <a:spcPts val="0"/>
              </a:spcAft>
              <a:buFont typeface="Arial" pitchFamily="34" charset="0"/>
              <a:buChar char="•"/>
              <a:defRPr/>
            </a:pPr>
            <a:r>
              <a:rPr lang="en-US" dirty="0" smtClean="0"/>
              <a:t>Children with</a:t>
            </a:r>
          </a:p>
          <a:p>
            <a:pPr marL="0" indent="0" fontAlgn="auto">
              <a:spcAft>
                <a:spcPts val="0"/>
              </a:spcAft>
              <a:buFont typeface="Arial" pitchFamily="34" charset="0"/>
              <a:buNone/>
              <a:defRPr/>
            </a:pPr>
            <a:r>
              <a:rPr lang="en-US" dirty="0"/>
              <a:t> </a:t>
            </a:r>
            <a:r>
              <a:rPr lang="en-US" dirty="0" smtClean="0"/>
              <a:t>   disabilities</a:t>
            </a:r>
            <a:endParaRPr lang="en-US" dirty="0"/>
          </a:p>
        </p:txBody>
      </p:sp>
      <p:pic>
        <p:nvPicPr>
          <p:cNvPr id="28675" name="Picture 2"/>
          <p:cNvPicPr>
            <a:picLocks noChangeAspect="1"/>
          </p:cNvPicPr>
          <p:nvPr/>
        </p:nvPicPr>
        <p:blipFill>
          <a:blip r:embed="rId3"/>
          <a:srcRect/>
          <a:stretch>
            <a:fillRect/>
          </a:stretch>
        </p:blipFill>
        <p:spPr bwMode="auto">
          <a:xfrm>
            <a:off x="6705600" y="5943600"/>
            <a:ext cx="2181225" cy="657225"/>
          </a:xfrm>
          <a:prstGeom prst="rect">
            <a:avLst/>
          </a:prstGeom>
          <a:noFill/>
          <a:ln w="9525">
            <a:noFill/>
            <a:miter lim="800000"/>
            <a:headEnd/>
            <a:tailEnd/>
          </a:ln>
        </p:spPr>
      </p:pic>
      <p:pic>
        <p:nvPicPr>
          <p:cNvPr id="28676" name="Picture 4"/>
          <p:cNvPicPr>
            <a:picLocks noChangeAspect="1"/>
          </p:cNvPicPr>
          <p:nvPr/>
        </p:nvPicPr>
        <p:blipFill>
          <a:blip r:embed="rId4"/>
          <a:srcRect/>
          <a:stretch>
            <a:fillRect/>
          </a:stretch>
        </p:blipFill>
        <p:spPr bwMode="auto">
          <a:xfrm>
            <a:off x="3505200" y="4495800"/>
            <a:ext cx="2743200" cy="17764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3"/>
          <p:cNvSpPr>
            <a:spLocks noGrp="1"/>
          </p:cNvSpPr>
          <p:nvPr>
            <p:ph type="title"/>
          </p:nvPr>
        </p:nvSpPr>
        <p:spPr>
          <a:solidFill>
            <a:srgbClr val="FF0000"/>
          </a:solidFill>
        </p:spPr>
        <p:txBody>
          <a:bodyPr/>
          <a:lstStyle/>
          <a:p>
            <a:r>
              <a:rPr lang="en-US" b="1" i="1" smtClean="0">
                <a:solidFill>
                  <a:schemeClr val="bg1"/>
                </a:solidFill>
              </a:rPr>
              <a:t>Lessons From the Field</a:t>
            </a:r>
          </a:p>
        </p:txBody>
      </p:sp>
      <p:sp>
        <p:nvSpPr>
          <p:cNvPr id="5" name="Content Placeholder 4"/>
          <p:cNvSpPr>
            <a:spLocks noGrp="1"/>
          </p:cNvSpPr>
          <p:nvPr>
            <p:ph idx="1"/>
          </p:nvPr>
        </p:nvSpPr>
        <p:spPr/>
        <p:txBody>
          <a:bodyPr rtlCol="0">
            <a:normAutofit fontScale="85000" lnSpcReduction="10000"/>
          </a:bodyPr>
          <a:lstStyle/>
          <a:p>
            <a:pPr fontAlgn="auto">
              <a:spcAft>
                <a:spcPts val="0"/>
              </a:spcAft>
              <a:buFont typeface="Arial" pitchFamily="34" charset="0"/>
              <a:buChar char="•"/>
              <a:defRPr/>
            </a:pPr>
            <a:r>
              <a:rPr lang="en-US" dirty="0" smtClean="0"/>
              <a:t>“Families are more comfortable with their home visitor if she speaks their native tongue—families will share more about their experiences, risks and resources”.  </a:t>
            </a:r>
            <a:r>
              <a:rPr lang="en-US" sz="1200" dirty="0" smtClean="0"/>
              <a:t> </a:t>
            </a:r>
          </a:p>
          <a:p>
            <a:pPr fontAlgn="auto">
              <a:spcAft>
                <a:spcPts val="0"/>
              </a:spcAft>
              <a:buFont typeface="Arial" pitchFamily="34" charset="0"/>
              <a:buChar char="•"/>
              <a:defRPr/>
            </a:pPr>
            <a:r>
              <a:rPr lang="en-US" dirty="0" smtClean="0"/>
              <a:t>“We have found that we have more turnover of families when the home visitor doesn’t speak their language”. </a:t>
            </a:r>
            <a:endParaRPr lang="en-US" sz="1200" dirty="0" smtClean="0"/>
          </a:p>
          <a:p>
            <a:pPr fontAlgn="auto">
              <a:spcAft>
                <a:spcPts val="0"/>
              </a:spcAft>
              <a:buFont typeface="Arial" pitchFamily="34" charset="0"/>
              <a:buChar char="•"/>
              <a:defRPr/>
            </a:pPr>
            <a:r>
              <a:rPr lang="en-US" dirty="0" smtClean="0"/>
              <a:t>“Preschool and kindergarten teachers are sharing with us that they can tell who the ESSS children are because of the parent engagement.  Those families stand out from the others and feel comfortable in the school setting”.                                                    </a:t>
            </a:r>
            <a:r>
              <a:rPr lang="en-US" sz="1200" dirty="0" smtClean="0"/>
              <a:t>ESSS Program Specialist from central CA</a:t>
            </a:r>
            <a:endParaRPr lang="en-US" dirty="0" smtClean="0"/>
          </a:p>
          <a:p>
            <a:pPr fontAlgn="auto">
              <a:spcAft>
                <a:spcPts val="0"/>
              </a:spcAft>
              <a:buFont typeface="Arial" pitchFamily="34" charset="0"/>
              <a:buChar char="•"/>
              <a:defRPr/>
            </a:pPr>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314</TotalTime>
  <Words>470</Words>
  <Application>Microsoft Office PowerPoint</Application>
  <PresentationFormat>On-screen Show (4:3)</PresentationFormat>
  <Paragraphs>83</Paragraphs>
  <Slides>10</Slides>
  <Notes>10</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10</vt:i4>
      </vt:variant>
    </vt:vector>
  </HeadingPairs>
  <TitlesOfParts>
    <vt:vector size="13" baseType="lpstr">
      <vt:lpstr>Calibri</vt:lpstr>
      <vt:lpstr>Arial</vt:lpstr>
      <vt:lpstr>Office Theme</vt:lpstr>
      <vt:lpstr>Working with Parents of Second-Language Learners</vt:lpstr>
      <vt:lpstr>              Working with ParentsOveraOOO</vt:lpstr>
      <vt:lpstr>Principles to Remember</vt:lpstr>
      <vt:lpstr>The Importance of Home Language</vt:lpstr>
      <vt:lpstr>What We Can Tell Parents  About Young Children Learning Two Languages</vt:lpstr>
      <vt:lpstr>Strategies for  Parent Groups</vt:lpstr>
      <vt:lpstr>Visiting with Parents</vt:lpstr>
      <vt:lpstr>Lessons Learned</vt:lpstr>
      <vt:lpstr>Lessons From the Field</vt:lpstr>
      <vt:lpstr>References and Resources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Parents of Second-Language Learners</dc:title>
  <dc:creator>Jerald, Judith</dc:creator>
  <cp:lastModifiedBy>tchovanec</cp:lastModifiedBy>
  <cp:revision>56</cp:revision>
  <cp:lastPrinted>2012-10-23T17:15:20Z</cp:lastPrinted>
  <dcterms:created xsi:type="dcterms:W3CDTF">2012-10-21T20:15:28Z</dcterms:created>
  <dcterms:modified xsi:type="dcterms:W3CDTF">2012-10-25T14:13:29Z</dcterms:modified>
</cp:coreProperties>
</file>